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DM Sans Medium"/>
      <p:regular r:id="rId36"/>
      <p:bold r:id="rId37"/>
      <p:italic r:id="rId38"/>
      <p:boldItalic r:id="rId39"/>
    </p:embeddedFont>
    <p:embeddedFont>
      <p:font typeface="Inter Tight Medium"/>
      <p:regular r:id="rId40"/>
      <p:bold r:id="rId41"/>
      <p:italic r:id="rId42"/>
      <p:boldItalic r:id="rId43"/>
    </p:embeddedFont>
    <p:embeddedFont>
      <p:font typeface="DM Sans Light"/>
      <p:regular r:id="rId44"/>
      <p:bold r:id="rId45"/>
      <p:italic r:id="rId46"/>
      <p:boldItalic r:id="rId47"/>
    </p:embeddedFont>
    <p:embeddedFont>
      <p:font typeface="DM Sans SemiBold"/>
      <p:regular r:id="rId48"/>
      <p:bold r:id="rId49"/>
      <p:italic r:id="rId50"/>
      <p:boldItalic r:id="rId51"/>
    </p:embeddedFont>
    <p:embeddedFont>
      <p:font typeface="Inter T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2127AF-C95A-4FD7-A8A7-D569A9AE1DF3}">
  <a:tblStyle styleId="{C12127AF-C95A-4FD7-A8A7-D569A9AE1D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TightMedium-regular.fntdata"/><Relationship Id="rId42" Type="http://schemas.openxmlformats.org/officeDocument/2006/relationships/font" Target="fonts/InterTightMedium-italic.fntdata"/><Relationship Id="rId41" Type="http://schemas.openxmlformats.org/officeDocument/2006/relationships/font" Target="fonts/InterTightMedium-bold.fntdata"/><Relationship Id="rId44" Type="http://schemas.openxmlformats.org/officeDocument/2006/relationships/font" Target="fonts/DMSansLight-regular.fntdata"/><Relationship Id="rId43" Type="http://schemas.openxmlformats.org/officeDocument/2006/relationships/font" Target="fonts/InterTightMedium-boldItalic.fntdata"/><Relationship Id="rId46" Type="http://schemas.openxmlformats.org/officeDocument/2006/relationships/font" Target="fonts/DMSansLight-italic.fntdata"/><Relationship Id="rId45" Type="http://schemas.openxmlformats.org/officeDocument/2006/relationships/font" Target="fonts/DMSans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DMSansSemiBold-regular.fntdata"/><Relationship Id="rId47" Type="http://schemas.openxmlformats.org/officeDocument/2006/relationships/font" Target="fonts/DMSansLight-boldItalic.fntdata"/><Relationship Id="rId49" Type="http://schemas.openxmlformats.org/officeDocument/2006/relationships/font" Target="fonts/DMSans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DMSansMedium-bold.fntdata"/><Relationship Id="rId36" Type="http://schemas.openxmlformats.org/officeDocument/2006/relationships/font" Target="fonts/DMSansMedium-regular.fntdata"/><Relationship Id="rId39" Type="http://schemas.openxmlformats.org/officeDocument/2006/relationships/font" Target="fonts/DMSansMedium-boldItalic.fntdata"/><Relationship Id="rId38" Type="http://schemas.openxmlformats.org/officeDocument/2006/relationships/font" Target="fonts/DMSans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SemiBold-boldItalic.fntdata"/><Relationship Id="rId50" Type="http://schemas.openxmlformats.org/officeDocument/2006/relationships/font" Target="fonts/DMSansSemiBold-italic.fntdata"/><Relationship Id="rId53" Type="http://schemas.openxmlformats.org/officeDocument/2006/relationships/font" Target="fonts/InterTight-bold.fntdata"/><Relationship Id="rId52" Type="http://schemas.openxmlformats.org/officeDocument/2006/relationships/font" Target="fonts/InterTight-regular.fntdata"/><Relationship Id="rId11" Type="http://schemas.openxmlformats.org/officeDocument/2006/relationships/slide" Target="slides/slide5.xml"/><Relationship Id="rId55" Type="http://schemas.openxmlformats.org/officeDocument/2006/relationships/font" Target="fonts/InterTight-boldItalic.fntdata"/><Relationship Id="rId10" Type="http://schemas.openxmlformats.org/officeDocument/2006/relationships/slide" Target="slides/slide4.xml"/><Relationship Id="rId54" Type="http://schemas.openxmlformats.org/officeDocument/2006/relationships/font" Target="fonts/InterT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aed2934b8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8aed2934b8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aed2934b8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8aed2934b8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aed2934b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8aed2934b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How Devin delivers workflow autonomy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Plan — engineer in the loop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Ask Devin questions in </a:t>
            </a:r>
            <a:r>
              <a:rPr b="1" lang="en">
                <a:solidFill>
                  <a:schemeClr val="dk1"/>
                </a:solidFill>
              </a:rPr>
              <a:t>Search / Wiki</a:t>
            </a:r>
            <a:r>
              <a:rPr lang="en">
                <a:solidFill>
                  <a:schemeClr val="dk1"/>
                </a:solidFill>
              </a:rPr>
              <a:t> to surface the right files, APIs, tests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Clarify scope → Devin writes a step-by-step plan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Time cost ≈ minutes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Build — Devin in the loop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Devin spins up its </a:t>
            </a:r>
            <a:r>
              <a:rPr b="1" lang="en">
                <a:solidFill>
                  <a:schemeClr val="dk1"/>
                </a:solidFill>
              </a:rPr>
              <a:t>isolated workspace</a:t>
            </a:r>
            <a:r>
              <a:rPr lang="en">
                <a:solidFill>
                  <a:schemeClr val="dk1"/>
                </a:solidFill>
              </a:rPr>
              <a:t> (shell + editor + browser)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</a:t>
            </a:r>
            <a:r>
              <a:rPr i="1" lang="en">
                <a:solidFill>
                  <a:schemeClr val="dk1"/>
                </a:solidFill>
              </a:rPr>
              <a:t>Plans → executes → tests → iterates</a:t>
            </a:r>
            <a:r>
              <a:rPr lang="en">
                <a:solidFill>
                  <a:schemeClr val="dk1"/>
                </a:solidFill>
              </a:rPr>
              <a:t> until the task is green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Runs fully async; you move on to other work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Review — engineer back in the loop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Devin opens a clean PR with passing tests and a change summary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You review, comment, or merge — Devin can revise on request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• Human effort ≲ 15 % of the original task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139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050">
                <a:solidFill>
                  <a:srgbClr val="0E0E0E"/>
                </a:solidFill>
              </a:rPr>
              <a:t>Result:</a:t>
            </a:r>
            <a:r>
              <a:rPr lang="en" sz="1050">
                <a:solidFill>
                  <a:srgbClr val="0E0E0E"/>
                </a:solidFill>
              </a:rPr>
              <a:t> one clear hand-off, 6-12× engineer leverage, zero IDE disruption.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aed2934b8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8aed2934b8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aed2934b8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aed2934b8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8aed2934b8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8aed2934b8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8aed2934b8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8aed2934b8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8aed2934b8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8aed2934b8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8aed2934b8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8aed2934b8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8aed2934b8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8aed2934b8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aed2934b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aed2934b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8aed2934b8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8aed2934b8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8aed2934b8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8aed2934b8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8aed2934b8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8aed2934b8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aed2934b8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8aed2934b8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8aed2934b8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8aed2934b8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8aed2934b8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8aed2934b8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8aed2934b8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8aed2934b8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8aed2934b8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8aed2934b8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8af6e7a4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8af6e7a4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8aed2934b8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8aed2934b8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aed2934b8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aed2934b8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aed2934b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8aed2934b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aed2934b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8aed2934b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aed2934b8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aed2934b8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aed2934b8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aed2934b8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aed2934b8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8aed2934b8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aed2934b8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8aed2934b8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7.png"/><Relationship Id="rId13" Type="http://schemas.openxmlformats.org/officeDocument/2006/relationships/image" Target="../media/image4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13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IDE </a:t>
            </a: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❤️</a:t>
            </a: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Agents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An opinionated guide to AI coding in 2025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578150" y="4528800"/>
            <a:ext cx="5987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CS146S: The Modern Software Developer – Oct 10, 2025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22"/>
          <p:cNvGraphicFramePr/>
          <p:nvPr/>
        </p:nvGraphicFramePr>
        <p:xfrm>
          <a:off x="1714425" y="98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{C12127AF-C95A-4FD7-A8A7-D569A9AE1DF3}</a:tableStyleId>
              </a:tblPr>
              <a:tblGrid>
                <a:gridCol w="3515700"/>
                <a:gridCol w="3515700"/>
              </a:tblGrid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2" name="Google Shape;202;p22"/>
          <p:cNvSpPr txBox="1"/>
          <p:nvPr/>
        </p:nvSpPr>
        <p:spPr>
          <a:xfrm>
            <a:off x="446025" y="1687013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Local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426975" y="36145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Cloud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3196150" y="345725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6517800" y="3457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900" y="1069573"/>
            <a:ext cx="2112719" cy="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 title="LOCKUP_HORIZONTAL_2D_LIGH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675" y="1748057"/>
            <a:ext cx="1512300" cy="35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125" y="2344672"/>
            <a:ext cx="2355651" cy="29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 title="devin_wordmar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100" y="3139447"/>
            <a:ext cx="1512300" cy="71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 title="Screenshot 2025-10-09 at 10.33.30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0100" y="3879502"/>
            <a:ext cx="2037009" cy="7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23"/>
          <p:cNvGraphicFramePr/>
          <p:nvPr/>
        </p:nvGraphicFramePr>
        <p:xfrm>
          <a:off x="1714425" y="98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{C12127AF-C95A-4FD7-A8A7-D569A9AE1DF3}</a:tableStyleId>
              </a:tblPr>
              <a:tblGrid>
                <a:gridCol w="3515700"/>
                <a:gridCol w="3515700"/>
              </a:tblGrid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6" name="Google Shape;216;p23"/>
          <p:cNvSpPr txBox="1"/>
          <p:nvPr/>
        </p:nvSpPr>
        <p:spPr>
          <a:xfrm>
            <a:off x="446025" y="1687013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Local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426975" y="36145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Cloud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3196150" y="345725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6517800" y="3457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900" y="1069573"/>
            <a:ext cx="2112719" cy="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 title="LOCKUP_HORIZONTAL_2D_LIGH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675" y="1748057"/>
            <a:ext cx="1512300" cy="35961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2739325" y="3614525"/>
            <a:ext cx="151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DeepWiki</a:t>
            </a:r>
            <a:endParaRPr sz="24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125" y="2344672"/>
            <a:ext cx="2355651" cy="29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 title="devin_wordmar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100" y="3139447"/>
            <a:ext cx="1512300" cy="71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 title="Screenshot 2025-10-09 at 10.33.30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0100" y="3879502"/>
            <a:ext cx="2037009" cy="7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 title="Screenshot 2025-07-31 at 2.29.09 PM 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9200" y="1569102"/>
            <a:ext cx="1512300" cy="7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31C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 rot="-5400000">
            <a:off x="4989300" y="739350"/>
            <a:ext cx="3359700" cy="4194300"/>
          </a:xfrm>
          <a:prstGeom prst="roundRect">
            <a:avLst>
              <a:gd fmla="val 5289" name="adj"/>
            </a:avLst>
          </a:prstGeom>
          <a:gradFill>
            <a:gsLst>
              <a:gs pos="0">
                <a:srgbClr val="2A6DCE"/>
              </a:gs>
              <a:gs pos="50000">
                <a:srgbClr val="4DD0E1"/>
              </a:gs>
              <a:gs pos="100000">
                <a:srgbClr val="1DC19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4700000" y="1263550"/>
            <a:ext cx="3921600" cy="3066600"/>
          </a:xfrm>
          <a:prstGeom prst="roundRect">
            <a:avLst>
              <a:gd fmla="val 5289" name="adj"/>
            </a:avLst>
          </a:prstGeom>
          <a:solidFill>
            <a:srgbClr val="1419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4700000" y="1298592"/>
            <a:ext cx="3921600" cy="3066600"/>
          </a:xfrm>
          <a:prstGeom prst="roundRect">
            <a:avLst>
              <a:gd fmla="val 5289" name="adj"/>
            </a:avLst>
          </a:prstGeom>
          <a:solidFill>
            <a:srgbClr val="0F131C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5355537" y="2304270"/>
            <a:ext cx="2643600" cy="142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432800" y="1263550"/>
            <a:ext cx="3921600" cy="3066600"/>
          </a:xfrm>
          <a:prstGeom prst="roundRect">
            <a:avLst>
              <a:gd fmla="val 5289" name="adj"/>
            </a:avLst>
          </a:prstGeom>
          <a:solidFill>
            <a:srgbClr val="1419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432800" y="1298592"/>
            <a:ext cx="3921600" cy="3066600"/>
          </a:xfrm>
          <a:prstGeom prst="roundRect">
            <a:avLst>
              <a:gd fmla="val 5289" name="adj"/>
            </a:avLst>
          </a:prstGeom>
          <a:solidFill>
            <a:srgbClr val="0F131C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1081937" y="2301038"/>
            <a:ext cx="2643600" cy="142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27050"/>
            <a:ext cx="9144003" cy="7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0" y="234458"/>
            <a:ext cx="1056802" cy="4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7750983" y="412083"/>
            <a:ext cx="978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757E9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Overview</a:t>
            </a:r>
            <a:endParaRPr b="0" i="0" sz="800" u="none" cap="none" strike="noStrike">
              <a:solidFill>
                <a:srgbClr val="757E9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432800" y="741800"/>
            <a:ext cx="558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Cloud + Async </a:t>
            </a: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enables </a:t>
            </a: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10x parallelism </a:t>
            </a:r>
            <a:endParaRPr sz="20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432800" y="1619500"/>
            <a:ext cx="392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Boost individual speed.</a:t>
            </a:r>
            <a:endParaRPr sz="1100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243" name="Google Shape;243;p24"/>
          <p:cNvCxnSpPr/>
          <p:nvPr/>
        </p:nvCxnSpPr>
        <p:spPr>
          <a:xfrm>
            <a:off x="1113750" y="1997260"/>
            <a:ext cx="2568300" cy="0"/>
          </a:xfrm>
          <a:prstGeom prst="straightConnector1">
            <a:avLst/>
          </a:prstGeom>
          <a:noFill/>
          <a:ln cap="flat" cmpd="sng" w="9525">
            <a:solidFill>
              <a:srgbClr val="202D4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4"/>
          <p:cNvCxnSpPr/>
          <p:nvPr/>
        </p:nvCxnSpPr>
        <p:spPr>
          <a:xfrm>
            <a:off x="5393187" y="1989700"/>
            <a:ext cx="2568300" cy="0"/>
          </a:xfrm>
          <a:prstGeom prst="straightConnector1">
            <a:avLst/>
          </a:prstGeom>
          <a:noFill/>
          <a:ln cap="flat" cmpd="sng" w="9525">
            <a:solidFill>
              <a:srgbClr val="202D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5" name="Google Shape;245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4472" y="2390400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7584" y="2390400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697" y="2390400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 title="icons8-laptop-9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7463" y="2908131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 title="icons8-laptop-9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9306" y="2908131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 title="icons8-laptop-9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1150" y="2908131"/>
            <a:ext cx="354750" cy="35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4"/>
          <p:cNvCxnSpPr/>
          <p:nvPr/>
        </p:nvCxnSpPr>
        <p:spPr>
          <a:xfrm>
            <a:off x="1546007" y="2745141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4"/>
          <p:cNvCxnSpPr/>
          <p:nvPr/>
        </p:nvCxnSpPr>
        <p:spPr>
          <a:xfrm>
            <a:off x="2400257" y="2745141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4"/>
          <p:cNvCxnSpPr/>
          <p:nvPr/>
        </p:nvCxnSpPr>
        <p:spPr>
          <a:xfrm>
            <a:off x="3261657" y="2745141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54" name="Google Shape;254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3025" y="2442507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138" y="2442507"/>
            <a:ext cx="354750" cy="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 title="icons8-user-96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250" y="2442507"/>
            <a:ext cx="354750" cy="35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4"/>
          <p:cNvCxnSpPr/>
          <p:nvPr/>
        </p:nvCxnSpPr>
        <p:spPr>
          <a:xfrm>
            <a:off x="1537464" y="3240056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4"/>
          <p:cNvCxnSpPr/>
          <p:nvPr/>
        </p:nvCxnSpPr>
        <p:spPr>
          <a:xfrm>
            <a:off x="2391714" y="3240056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4"/>
          <p:cNvCxnSpPr/>
          <p:nvPr/>
        </p:nvCxnSpPr>
        <p:spPr>
          <a:xfrm>
            <a:off x="3253114" y="3240056"/>
            <a:ext cx="0" cy="2019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0" name="Google Shape;260;p24"/>
          <p:cNvSpPr txBox="1"/>
          <p:nvPr/>
        </p:nvSpPr>
        <p:spPr>
          <a:xfrm>
            <a:off x="1264644" y="3436279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IDE</a:t>
            </a:r>
            <a:endParaRPr i="1"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2134916" y="3436279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IDE</a:t>
            </a:r>
            <a:endParaRPr i="1"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3005187" y="3436279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IDE</a:t>
            </a:r>
            <a:endParaRPr i="1"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476998" y="2506279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Users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476998" y="3034024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Laptops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476998" y="3429906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Env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4744198" y="2558386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Users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4744200" y="2933732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Devins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4744198" y="3482014"/>
            <a:ext cx="53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9D9D9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Env</a:t>
            </a:r>
            <a:endParaRPr sz="800">
              <a:solidFill>
                <a:srgbClr val="D9D9D9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6012972" y="3600582"/>
            <a:ext cx="5304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5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 VPC</a:t>
            </a:r>
            <a:endParaRPr i="1" sz="5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1218650" y="1458150"/>
            <a:ext cx="2349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AI IDEs</a:t>
            </a:r>
            <a:endParaRPr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4700000" y="1619500"/>
            <a:ext cx="392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Unlimited Devins for parallel </a:t>
            </a:r>
            <a:r>
              <a:rPr lang="en" sz="1500">
                <a:solidFill>
                  <a:srgbClr val="2A6DCE"/>
                </a:solidFill>
                <a:latin typeface="DM Sans Light"/>
                <a:ea typeface="DM Sans Light"/>
                <a:cs typeface="DM Sans Light"/>
                <a:sym typeface="DM Sans Light"/>
              </a:rPr>
              <a:t>capacity</a:t>
            </a:r>
            <a:r>
              <a:rPr lang="en" sz="15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.</a:t>
            </a:r>
            <a:endParaRPr sz="1100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5485850" y="1458150"/>
            <a:ext cx="2349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 AI Agents</a:t>
            </a:r>
            <a:endParaRPr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437100" y="3980794"/>
            <a:ext cx="39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" sz="1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Local </a:t>
            </a:r>
            <a:r>
              <a:rPr i="1" lang="en" sz="10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• Synchronous • 1-to-1 • Isolated Knowledge</a:t>
            </a:r>
            <a:endParaRPr i="1" sz="1000" u="none" cap="none" strike="noStrike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4704300" y="3980794"/>
            <a:ext cx="39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" sz="1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Cloud </a:t>
            </a:r>
            <a:r>
              <a:rPr i="1" lang="en" sz="10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• Asynchronous • 1-to-Many • Organizational Knowledge</a:t>
            </a:r>
            <a:endParaRPr i="1" sz="1000" u="none" cap="none" strike="noStrike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275" name="Google Shape;275;p24" title="proprietary_context.png"/>
          <p:cNvPicPr preferRelativeResize="0"/>
          <p:nvPr/>
        </p:nvPicPr>
        <p:blipFill rotWithShape="1">
          <a:blip r:embed="rId7">
            <a:alphaModFix/>
          </a:blip>
          <a:srcRect b="0" l="0" r="0" t="9763"/>
          <a:stretch/>
        </p:blipFill>
        <p:spPr>
          <a:xfrm>
            <a:off x="6550575" y="3456743"/>
            <a:ext cx="253499" cy="24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4892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3492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2703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3842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4981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6120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7260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42060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7304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2549" y="2955729"/>
            <a:ext cx="153917" cy="15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24"/>
          <p:cNvCxnSpPr>
            <a:stCxn id="254" idx="2"/>
            <a:endCxn id="276" idx="0"/>
          </p:cNvCxnSpPr>
          <p:nvPr/>
        </p:nvCxnSpPr>
        <p:spPr>
          <a:xfrm flipH="1">
            <a:off x="5671900" y="2797257"/>
            <a:ext cx="1185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4"/>
          <p:cNvCxnSpPr>
            <a:stCxn id="254" idx="2"/>
            <a:endCxn id="277" idx="0"/>
          </p:cNvCxnSpPr>
          <p:nvPr/>
        </p:nvCxnSpPr>
        <p:spPr>
          <a:xfrm>
            <a:off x="5790400" y="2797257"/>
            <a:ext cx="1101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4"/>
          <p:cNvCxnSpPr>
            <a:stCxn id="255" idx="2"/>
            <a:endCxn id="278" idx="0"/>
          </p:cNvCxnSpPr>
          <p:nvPr/>
        </p:nvCxnSpPr>
        <p:spPr>
          <a:xfrm flipH="1">
            <a:off x="6289513" y="2797257"/>
            <a:ext cx="3540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4"/>
          <p:cNvCxnSpPr>
            <a:stCxn id="255" idx="2"/>
            <a:endCxn id="279" idx="0"/>
          </p:cNvCxnSpPr>
          <p:nvPr/>
        </p:nvCxnSpPr>
        <p:spPr>
          <a:xfrm flipH="1">
            <a:off x="6470713" y="2797257"/>
            <a:ext cx="1728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4"/>
          <p:cNvCxnSpPr>
            <a:stCxn id="255" idx="2"/>
            <a:endCxn id="280" idx="0"/>
          </p:cNvCxnSpPr>
          <p:nvPr/>
        </p:nvCxnSpPr>
        <p:spPr>
          <a:xfrm>
            <a:off x="6643513" y="2797257"/>
            <a:ext cx="84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4"/>
          <p:cNvCxnSpPr>
            <a:stCxn id="255" idx="2"/>
            <a:endCxn id="281" idx="0"/>
          </p:cNvCxnSpPr>
          <p:nvPr/>
        </p:nvCxnSpPr>
        <p:spPr>
          <a:xfrm>
            <a:off x="6643513" y="2797257"/>
            <a:ext cx="1896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4"/>
          <p:cNvCxnSpPr>
            <a:stCxn id="255" idx="2"/>
            <a:endCxn id="282" idx="0"/>
          </p:cNvCxnSpPr>
          <p:nvPr/>
        </p:nvCxnSpPr>
        <p:spPr>
          <a:xfrm>
            <a:off x="6643513" y="2797257"/>
            <a:ext cx="3708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4"/>
          <p:cNvCxnSpPr>
            <a:stCxn id="256" idx="2"/>
            <a:endCxn id="283" idx="0"/>
          </p:cNvCxnSpPr>
          <p:nvPr/>
        </p:nvCxnSpPr>
        <p:spPr>
          <a:xfrm flipH="1">
            <a:off x="7319025" y="2797257"/>
            <a:ext cx="1776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4"/>
          <p:cNvCxnSpPr>
            <a:stCxn id="256" idx="2"/>
            <a:endCxn id="284" idx="0"/>
          </p:cNvCxnSpPr>
          <p:nvPr/>
        </p:nvCxnSpPr>
        <p:spPr>
          <a:xfrm>
            <a:off x="7496625" y="2797257"/>
            <a:ext cx="75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4"/>
          <p:cNvCxnSpPr>
            <a:stCxn id="256" idx="2"/>
            <a:endCxn id="285" idx="0"/>
          </p:cNvCxnSpPr>
          <p:nvPr/>
        </p:nvCxnSpPr>
        <p:spPr>
          <a:xfrm>
            <a:off x="7496625" y="2797257"/>
            <a:ext cx="1929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4"/>
          <p:cNvCxnSpPr>
            <a:stCxn id="276" idx="2"/>
            <a:endCxn id="275" idx="0"/>
          </p:cNvCxnSpPr>
          <p:nvPr/>
        </p:nvCxnSpPr>
        <p:spPr>
          <a:xfrm>
            <a:off x="5671850" y="3109628"/>
            <a:ext cx="10056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4"/>
          <p:cNvCxnSpPr>
            <a:stCxn id="277" idx="2"/>
            <a:endCxn id="275" idx="0"/>
          </p:cNvCxnSpPr>
          <p:nvPr/>
        </p:nvCxnSpPr>
        <p:spPr>
          <a:xfrm>
            <a:off x="5900450" y="3109628"/>
            <a:ext cx="7770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4"/>
          <p:cNvCxnSpPr>
            <a:stCxn id="278" idx="2"/>
            <a:endCxn id="275" idx="0"/>
          </p:cNvCxnSpPr>
          <p:nvPr/>
        </p:nvCxnSpPr>
        <p:spPr>
          <a:xfrm>
            <a:off x="6289661" y="3109628"/>
            <a:ext cx="3876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4"/>
          <p:cNvCxnSpPr>
            <a:stCxn id="279" idx="2"/>
            <a:endCxn id="275" idx="0"/>
          </p:cNvCxnSpPr>
          <p:nvPr/>
        </p:nvCxnSpPr>
        <p:spPr>
          <a:xfrm>
            <a:off x="6470800" y="3109628"/>
            <a:ext cx="2064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4"/>
          <p:cNvCxnSpPr>
            <a:stCxn id="280" idx="2"/>
            <a:endCxn id="275" idx="0"/>
          </p:cNvCxnSpPr>
          <p:nvPr/>
        </p:nvCxnSpPr>
        <p:spPr>
          <a:xfrm>
            <a:off x="6651940" y="3109628"/>
            <a:ext cx="255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4"/>
          <p:cNvCxnSpPr>
            <a:stCxn id="281" idx="2"/>
            <a:endCxn id="275" idx="0"/>
          </p:cNvCxnSpPr>
          <p:nvPr/>
        </p:nvCxnSpPr>
        <p:spPr>
          <a:xfrm flipH="1">
            <a:off x="6677379" y="3109628"/>
            <a:ext cx="1557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4"/>
          <p:cNvCxnSpPr>
            <a:stCxn id="282" idx="2"/>
            <a:endCxn id="275" idx="0"/>
          </p:cNvCxnSpPr>
          <p:nvPr/>
        </p:nvCxnSpPr>
        <p:spPr>
          <a:xfrm flipH="1">
            <a:off x="6677318" y="3109628"/>
            <a:ext cx="3369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4"/>
          <p:cNvCxnSpPr>
            <a:stCxn id="283" idx="2"/>
            <a:endCxn id="275" idx="0"/>
          </p:cNvCxnSpPr>
          <p:nvPr/>
        </p:nvCxnSpPr>
        <p:spPr>
          <a:xfrm flipH="1">
            <a:off x="6677318" y="3109628"/>
            <a:ext cx="6417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4"/>
          <p:cNvCxnSpPr>
            <a:stCxn id="284" idx="2"/>
            <a:endCxn id="275" idx="0"/>
          </p:cNvCxnSpPr>
          <p:nvPr/>
        </p:nvCxnSpPr>
        <p:spPr>
          <a:xfrm flipH="1">
            <a:off x="6677463" y="3109628"/>
            <a:ext cx="8268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4"/>
          <p:cNvCxnSpPr>
            <a:stCxn id="285" idx="2"/>
            <a:endCxn id="275" idx="0"/>
          </p:cNvCxnSpPr>
          <p:nvPr/>
        </p:nvCxnSpPr>
        <p:spPr>
          <a:xfrm flipH="1">
            <a:off x="6677308" y="3109628"/>
            <a:ext cx="1012200" cy="3471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4"/>
          <p:cNvCxnSpPr>
            <a:stCxn id="254" idx="2"/>
            <a:endCxn id="279" idx="0"/>
          </p:cNvCxnSpPr>
          <p:nvPr/>
        </p:nvCxnSpPr>
        <p:spPr>
          <a:xfrm>
            <a:off x="5790400" y="2797257"/>
            <a:ext cx="6804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4"/>
          <p:cNvCxnSpPr>
            <a:stCxn id="256" idx="2"/>
            <a:endCxn id="282" idx="0"/>
          </p:cNvCxnSpPr>
          <p:nvPr/>
        </p:nvCxnSpPr>
        <p:spPr>
          <a:xfrm flipH="1">
            <a:off x="7014225" y="2797257"/>
            <a:ext cx="482400" cy="158400"/>
          </a:xfrm>
          <a:prstGeom prst="straightConnector1">
            <a:avLst/>
          </a:prstGeom>
          <a:noFill/>
          <a:ln cap="flat" cmpd="sng" w="9525">
            <a:solidFill>
              <a:srgbClr val="ADADAD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Using async agents is a hard but learnable skill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3" name="Google Shape;313;p25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Managing async agents can unlock 10x gains…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…but most people use sync agents.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Using async agents is a hard but learnable skill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" name="Google Shape;319;p26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Managing async agents can unlock 10x gains…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…but most people use sync agents.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Why?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Font typeface="Georgia"/>
              <a:buChar char="●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Turns out management &amp; delegation is a difficult skill to master – whether it’s humans or agents.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●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Requires ability to cycle between multiple tasks and quickly understanding new context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Semi-Async: The awkward middle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1195900" y="2571750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6393975" y="2571750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3026450" y="2571750"/>
            <a:ext cx="213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“Semi-Async”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28" name="Google Shape;328;p27"/>
          <p:cNvCxnSpPr/>
          <p:nvPr/>
        </p:nvCxnSpPr>
        <p:spPr>
          <a:xfrm>
            <a:off x="2847975" y="1461497"/>
            <a:ext cx="9600" cy="3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7"/>
          <p:cNvSpPr txBox="1"/>
          <p:nvPr/>
        </p:nvSpPr>
        <p:spPr>
          <a:xfrm>
            <a:off x="491050" y="4375650"/>
            <a:ext cx="843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5s		10s		30s		1m		3m		5m		10m		1h		3h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1823250" y="1088572"/>
            <a:ext cx="219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Flow Barrier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Semi-Async: The awkward middle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1195900" y="2571750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6393975" y="2571750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3026450" y="2571750"/>
            <a:ext cx="213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“Semi-Async”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39" name="Google Shape;339;p28"/>
          <p:cNvCxnSpPr/>
          <p:nvPr/>
        </p:nvCxnSpPr>
        <p:spPr>
          <a:xfrm>
            <a:off x="2847975" y="1461497"/>
            <a:ext cx="9600" cy="3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28"/>
          <p:cNvSpPr txBox="1"/>
          <p:nvPr/>
        </p:nvSpPr>
        <p:spPr>
          <a:xfrm>
            <a:off x="491050" y="4375650"/>
            <a:ext cx="843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5s		10s		30s		1m		3m		5m		10m		1h		3h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2461695" y="1412200"/>
            <a:ext cx="3333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Avoid!</a:t>
            </a:r>
            <a:br>
              <a:rPr lang="en" sz="18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Too slow for staying in flow.</a:t>
            </a:r>
            <a:b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Too short for multi-tasking.</a:t>
            </a:r>
            <a:endParaRPr sz="1500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1823250" y="1088572"/>
            <a:ext cx="219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Flow Barrier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43" name="Google Shape;343;p28"/>
          <p:cNvCxnSpPr/>
          <p:nvPr/>
        </p:nvCxnSpPr>
        <p:spPr>
          <a:xfrm flipH="1">
            <a:off x="4095350" y="2332906"/>
            <a:ext cx="900" cy="279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Semi-Async: The awkward middle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1195900" y="2571750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393975" y="2571750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3026450" y="2571750"/>
            <a:ext cx="213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“Semi-Async”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52" name="Google Shape;352;p29"/>
          <p:cNvCxnSpPr/>
          <p:nvPr/>
        </p:nvCxnSpPr>
        <p:spPr>
          <a:xfrm>
            <a:off x="2847975" y="1461497"/>
            <a:ext cx="9600" cy="3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9"/>
          <p:cNvSpPr txBox="1"/>
          <p:nvPr/>
        </p:nvSpPr>
        <p:spPr>
          <a:xfrm>
            <a:off x="491050" y="4375650"/>
            <a:ext cx="843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5s		10s		30s		1m		3m		5m		10m		1h		3h</a:t>
            </a:r>
            <a:endParaRPr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2461695" y="1412200"/>
            <a:ext cx="3333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Avoid!</a:t>
            </a:r>
            <a:br>
              <a:rPr lang="en" sz="18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Too slow for staying in flow.</a:t>
            </a:r>
            <a:b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500">
                <a:solidFill>
                  <a:srgbClr val="E06666"/>
                </a:solidFill>
                <a:latin typeface="Georgia"/>
                <a:ea typeface="Georgia"/>
                <a:cs typeface="Georgia"/>
                <a:sym typeface="Georgia"/>
              </a:rPr>
              <a:t>Too short for multi-tasking.</a:t>
            </a:r>
            <a:endParaRPr sz="1500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0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55" name="Google Shape;355;p29"/>
          <p:cNvCxnSpPr/>
          <p:nvPr/>
        </p:nvCxnSpPr>
        <p:spPr>
          <a:xfrm flipH="1">
            <a:off x="1543225" y="4172100"/>
            <a:ext cx="24006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29"/>
          <p:cNvCxnSpPr/>
          <p:nvPr/>
        </p:nvCxnSpPr>
        <p:spPr>
          <a:xfrm>
            <a:off x="4314900" y="4176825"/>
            <a:ext cx="3258000" cy="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29"/>
          <p:cNvSpPr txBox="1"/>
          <p:nvPr/>
        </p:nvSpPr>
        <p:spPr>
          <a:xfrm>
            <a:off x="1757475" y="3441225"/>
            <a:ext cx="219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Make faster</a:t>
            </a:r>
            <a:b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to preserve flow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8" name="Google Shape;358;p29"/>
          <p:cNvSpPr txBox="1"/>
          <p:nvPr/>
        </p:nvSpPr>
        <p:spPr>
          <a:xfrm>
            <a:off x="4448400" y="3441225"/>
            <a:ext cx="289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Trade time for </a:t>
            </a:r>
            <a:b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higher intelligence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1823250" y="1088572"/>
            <a:ext cx="219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Flow Barrier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60" name="Google Shape;360;p29"/>
          <p:cNvCxnSpPr/>
          <p:nvPr/>
        </p:nvCxnSpPr>
        <p:spPr>
          <a:xfrm flipH="1">
            <a:off x="4095350" y="2332906"/>
            <a:ext cx="900" cy="279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/>
          <p:nvPr/>
        </p:nvSpPr>
        <p:spPr>
          <a:xfrm rot="-5400000">
            <a:off x="1786306" y="1271220"/>
            <a:ext cx="1001425" cy="2601063"/>
          </a:xfrm>
          <a:prstGeom prst="flowChartOffpageConnector">
            <a:avLst/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3271739" y="2072474"/>
            <a:ext cx="26007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5556813" y="2072474"/>
            <a:ext cx="26007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148167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Planning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9" name="Google Shape;369;p30"/>
          <p:cNvSpPr txBox="1"/>
          <p:nvPr/>
        </p:nvSpPr>
        <p:spPr>
          <a:xfrm>
            <a:off x="394612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Coding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0" name="Google Shape;370;p30"/>
          <p:cNvSpPr txBox="1"/>
          <p:nvPr/>
        </p:nvSpPr>
        <p:spPr>
          <a:xfrm>
            <a:off x="624597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Testing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/>
          <p:nvPr/>
        </p:nvSpPr>
        <p:spPr>
          <a:xfrm rot="-5400000">
            <a:off x="1786306" y="1271220"/>
            <a:ext cx="1001425" cy="2601063"/>
          </a:xfrm>
          <a:prstGeom prst="flowChartOffpageConnector">
            <a:avLst/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3271739" y="2072474"/>
            <a:ext cx="26007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1"/>
          <p:cNvSpPr/>
          <p:nvPr/>
        </p:nvSpPr>
        <p:spPr>
          <a:xfrm>
            <a:off x="5556813" y="2072474"/>
            <a:ext cx="2600700" cy="998700"/>
          </a:xfrm>
          <a:prstGeom prst="chevron">
            <a:avLst>
              <a:gd fmla="val 53373" name="adj"/>
            </a:avLst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148167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Planning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394612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Coding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6245975" y="2287038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Testing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p31"/>
          <p:cNvSpPr txBox="1"/>
          <p:nvPr/>
        </p:nvSpPr>
        <p:spPr>
          <a:xfrm>
            <a:off x="1730900" y="1609350"/>
            <a:ext cx="66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sync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2" name="Google Shape;382;p31"/>
          <p:cNvSpPr txBox="1"/>
          <p:nvPr/>
        </p:nvSpPr>
        <p:spPr>
          <a:xfrm>
            <a:off x="4161450" y="1609350"/>
            <a:ext cx="8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async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6505625" y="1609350"/>
            <a:ext cx="8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sync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679400" y="2780600"/>
            <a:ext cx="37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Silas Alberti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679400" y="3353300"/>
            <a:ext cx="32919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Founding Team @ Cognition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Prev: Stanford PhD Student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3" name="Google Shape;63;p14" title="Profile Pic face only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98" y="895900"/>
            <a:ext cx="1539375" cy="15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675" y="1147900"/>
            <a:ext cx="4069424" cy="12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devin_wordmar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525" y="2743727"/>
            <a:ext cx="2709714" cy="128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Planning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with Windsurf &amp; Devin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9" name="Google Shape;389;p32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DeepWiki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Ask Devin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Codemaps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DeepWiki in Windsurf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Delegate the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coding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to the agent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5" name="Google Shape;395;p33" title="Screenshot 2025-10-10 at 12.12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75" y="1950639"/>
            <a:ext cx="3528525" cy="266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652" y="1443749"/>
            <a:ext cx="1343549" cy="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Delegate the 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coding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to the agent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2" name="Google Shape;402;p34" title="Screenshot 2025-10-10 at 12.12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75" y="1950639"/>
            <a:ext cx="3528525" cy="266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 title="Screenshot 2025-10-10 at 12.13.0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050" y="1971121"/>
            <a:ext cx="3828522" cy="26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2652" y="1443749"/>
            <a:ext cx="1343549" cy="3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4" title="wordmark-dar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862" y="1443750"/>
            <a:ext cx="1372900" cy="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Testing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the agent’s changes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1" name="Google Shape;411;p35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Common workflow: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1. Delegate task to Devin (async)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2. Test &amp; refine changes in Windsurf (sync)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Testing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the agent’s changes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7" name="Google Shape;417;p36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Common workflow: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1. Delegate task to Devin (async)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2. Test &amp; refine changes in Windsurf (sync)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Future outlook: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If async agents could test autonomously, the leverage increases.</a:t>
            </a:r>
            <a:br>
              <a:rPr lang="en" sz="2300">
                <a:latin typeface="Georgia"/>
                <a:ea typeface="Georgia"/>
                <a:cs typeface="Georgia"/>
                <a:sym typeface="Georgia"/>
              </a:rPr>
            </a:b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This is slowly starting to become a reality.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/>
          <p:nvPr/>
        </p:nvSpPr>
        <p:spPr>
          <a:xfrm rot="-5400000">
            <a:off x="1346104" y="1294006"/>
            <a:ext cx="991300" cy="1689925"/>
          </a:xfrm>
          <a:prstGeom prst="flowChartOffpageConnector">
            <a:avLst/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2471642" y="1644744"/>
            <a:ext cx="40047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7"/>
          <p:cNvSpPr/>
          <p:nvPr/>
        </p:nvSpPr>
        <p:spPr>
          <a:xfrm>
            <a:off x="6168967" y="1644744"/>
            <a:ext cx="1991700" cy="998700"/>
          </a:xfrm>
          <a:prstGeom prst="chevron">
            <a:avLst>
              <a:gd fmla="val 53373" name="adj"/>
            </a:avLst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1058504" y="1859381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Planning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3780204" y="1859381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Coding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6652424" y="1859306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Testing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8" name="Google Shape;4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Where are we headed?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9" name="Google Shape;429;p37"/>
          <p:cNvSpPr txBox="1"/>
          <p:nvPr/>
        </p:nvSpPr>
        <p:spPr>
          <a:xfrm>
            <a:off x="1036404" y="1100394"/>
            <a:ext cx="161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Today: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/>
          <p:nvPr/>
        </p:nvSpPr>
        <p:spPr>
          <a:xfrm rot="-5400000">
            <a:off x="1346104" y="1294006"/>
            <a:ext cx="991300" cy="1689925"/>
          </a:xfrm>
          <a:prstGeom prst="flowChartOffpageConnector">
            <a:avLst/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8"/>
          <p:cNvSpPr/>
          <p:nvPr/>
        </p:nvSpPr>
        <p:spPr>
          <a:xfrm>
            <a:off x="2471642" y="1644744"/>
            <a:ext cx="40047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8"/>
          <p:cNvSpPr/>
          <p:nvPr/>
        </p:nvSpPr>
        <p:spPr>
          <a:xfrm>
            <a:off x="6168967" y="1644744"/>
            <a:ext cx="1991700" cy="998700"/>
          </a:xfrm>
          <a:prstGeom prst="chevron">
            <a:avLst>
              <a:gd fmla="val 53373" name="adj"/>
            </a:avLst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8"/>
          <p:cNvSpPr txBox="1"/>
          <p:nvPr/>
        </p:nvSpPr>
        <p:spPr>
          <a:xfrm>
            <a:off x="1058504" y="1859381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Planning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8" name="Google Shape;438;p38"/>
          <p:cNvSpPr txBox="1"/>
          <p:nvPr/>
        </p:nvSpPr>
        <p:spPr>
          <a:xfrm>
            <a:off x="3780204" y="1859381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Coding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6652424" y="1859306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Testing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0" name="Google Shape;4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Where are we headed?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1" name="Google Shape;441;p38"/>
          <p:cNvSpPr/>
          <p:nvPr/>
        </p:nvSpPr>
        <p:spPr>
          <a:xfrm rot="-5400000">
            <a:off x="1871963" y="2638749"/>
            <a:ext cx="1001425" cy="2772250"/>
          </a:xfrm>
          <a:prstGeom prst="flowChartOffpageConnector">
            <a:avLst/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3472025" y="3525586"/>
            <a:ext cx="1885800" cy="998700"/>
          </a:xfrm>
          <a:prstGeom prst="chevron">
            <a:avLst>
              <a:gd fmla="val 53373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5069750" y="3525586"/>
            <a:ext cx="3087900" cy="998700"/>
          </a:xfrm>
          <a:prstGeom prst="chevron">
            <a:avLst>
              <a:gd fmla="val 53373" name="adj"/>
            </a:avLst>
          </a:prstGeom>
          <a:solidFill>
            <a:srgbClr val="C9DAF8"/>
          </a:solidFill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1525" lIns="161525" spcFirstLastPara="1" rIns="161525" wrap="square" tIns="161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73"/>
              <a:buFont typeface="Arial"/>
              <a:buNone/>
            </a:pPr>
            <a:r>
              <a:t/>
            </a:r>
            <a:endParaRPr b="0" i="0" sz="24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8"/>
          <p:cNvSpPr txBox="1"/>
          <p:nvPr/>
        </p:nvSpPr>
        <p:spPr>
          <a:xfrm>
            <a:off x="1480250" y="3740149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Planning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3969988" y="3740224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Coding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Google Shape;446;p38"/>
          <p:cNvSpPr txBox="1"/>
          <p:nvPr/>
        </p:nvSpPr>
        <p:spPr>
          <a:xfrm>
            <a:off x="6073488" y="3740149"/>
            <a:ext cx="161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Testing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7" name="Google Shape;447;p38"/>
          <p:cNvSpPr txBox="1"/>
          <p:nvPr/>
        </p:nvSpPr>
        <p:spPr>
          <a:xfrm>
            <a:off x="1036404" y="1100394"/>
            <a:ext cx="161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Today: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1036404" y="3021469"/>
            <a:ext cx="161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Future:</a:t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Where are we headed?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4" name="Google Shape;454;p39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The human engineer as the agent manager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Leveraging sync tools to solve the most difficult problems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Leveraging async tools to achieve 10x leverage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Where are we headed?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0" name="Google Shape;460;p40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The human engineer as the agent manager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Leveraging sync tools to solve the most difficult problems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Leveraging async tools to achieve 10x leverage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Valuable skills for the future: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Delegation &amp; multi-threading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Code reading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lphaL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Planning, scoping, architecting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/>
          <p:nvPr>
            <p:ph type="title"/>
          </p:nvPr>
        </p:nvSpPr>
        <p:spPr>
          <a:xfrm>
            <a:off x="424375" y="2099600"/>
            <a:ext cx="8520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Thank you!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Agenda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38804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Overview of the AI tooling landscape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Synchronous vs. asynchronous tools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The</a:t>
            </a: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 2025 </a:t>
            </a: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coding workflow 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●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When to hand-off from sync to async?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●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How to combine tools like Devin &amp; Windsurf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AutoNum type="arabicPeriod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Where are we headed?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31C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 rot="-5400000">
            <a:off x="5782141" y="1614745"/>
            <a:ext cx="1487400" cy="1896300"/>
          </a:xfrm>
          <a:prstGeom prst="roundRect">
            <a:avLst>
              <a:gd fmla="val 4057" name="adj"/>
            </a:avLst>
          </a:prstGeom>
          <a:gradFill>
            <a:gsLst>
              <a:gs pos="0">
                <a:srgbClr val="2A6DCE"/>
              </a:gs>
              <a:gs pos="50000">
                <a:srgbClr val="4DD0E1"/>
              </a:gs>
              <a:gs pos="100000">
                <a:srgbClr val="1DC19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5571875" y="1832180"/>
            <a:ext cx="1918200" cy="1493100"/>
          </a:xfrm>
          <a:prstGeom prst="roundRect">
            <a:avLst>
              <a:gd fmla="val 4057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6"/>
          <p:cNvCxnSpPr/>
          <p:nvPr/>
        </p:nvCxnSpPr>
        <p:spPr>
          <a:xfrm>
            <a:off x="511163" y="3742146"/>
            <a:ext cx="822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79" name="Google Shape;79;p16"/>
          <p:cNvSpPr/>
          <p:nvPr/>
        </p:nvSpPr>
        <p:spPr>
          <a:xfrm>
            <a:off x="2946270" y="3041656"/>
            <a:ext cx="1929300" cy="1206900"/>
          </a:xfrm>
          <a:prstGeom prst="roundRect">
            <a:avLst>
              <a:gd fmla="val 5289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16"/>
          <p:cNvCxnSpPr/>
          <p:nvPr/>
        </p:nvCxnSpPr>
        <p:spPr>
          <a:xfrm>
            <a:off x="6361235" y="2572546"/>
            <a:ext cx="239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81" name="Google Shape;81;p16"/>
          <p:cNvSpPr txBox="1"/>
          <p:nvPr/>
        </p:nvSpPr>
        <p:spPr>
          <a:xfrm>
            <a:off x="432795" y="741809"/>
            <a:ext cx="36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Three Eras of AI Coding Tools</a:t>
            </a:r>
            <a:endParaRPr sz="2000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234458"/>
            <a:ext cx="1056802" cy="4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45825" y="1141450"/>
            <a:ext cx="4743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</a:t>
            </a: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Development</a:t>
            </a: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⇒ </a:t>
            </a:r>
            <a:r>
              <a:rPr lang="en" sz="1200">
                <a:solidFill>
                  <a:srgbClr val="2A6DCE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Collaborative Cloud Agents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84014" y="2450425"/>
            <a:ext cx="2349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GitHub Copilot: speed up coding</a:t>
            </a:r>
            <a:endParaRPr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84012" y="2594900"/>
            <a:ext cx="234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Code Completion</a:t>
            </a:r>
            <a:endParaRPr b="0" i="0" sz="2000" u="none" cap="none" strike="noStrike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384021" y="2026738"/>
            <a:ext cx="230400" cy="225600"/>
            <a:chOff x="5185675" y="2033625"/>
            <a:chExt cx="230400" cy="225600"/>
          </a:xfrm>
        </p:grpSpPr>
        <p:sp>
          <p:nvSpPr>
            <p:cNvPr id="87" name="Google Shape;87;p16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1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89" name="Google Shape;89;p16"/>
          <p:cNvSpPr txBox="1"/>
          <p:nvPr/>
        </p:nvSpPr>
        <p:spPr>
          <a:xfrm>
            <a:off x="2954564" y="2468375"/>
            <a:ext cx="2154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AI IDEs: single-</a:t>
            </a: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player</a:t>
            </a: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task completion</a:t>
            </a:r>
            <a:endParaRPr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954562" y="2612850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IDE Automation</a:t>
            </a:r>
            <a:endParaRPr b="0" i="0" sz="2000" u="none" cap="none" strike="noStrike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91" name="Google Shape;91;p16"/>
          <p:cNvGrpSpPr/>
          <p:nvPr/>
        </p:nvGrpSpPr>
        <p:grpSpPr>
          <a:xfrm>
            <a:off x="2954570" y="2026738"/>
            <a:ext cx="230400" cy="225600"/>
            <a:chOff x="5185675" y="2033625"/>
            <a:chExt cx="230400" cy="225600"/>
          </a:xfrm>
        </p:grpSpPr>
        <p:sp>
          <p:nvSpPr>
            <p:cNvPr id="92" name="Google Shape;92;p16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2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94" name="Google Shape;94;p16"/>
          <p:cNvSpPr txBox="1"/>
          <p:nvPr/>
        </p:nvSpPr>
        <p:spPr>
          <a:xfrm>
            <a:off x="3474424" y="3576300"/>
            <a:ext cx="14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" sz="2000">
                <a:solidFill>
                  <a:srgbClr val="999999"/>
                </a:solidFill>
                <a:latin typeface="DM Sans Light"/>
                <a:ea typeface="DM Sans Light"/>
                <a:cs typeface="DM Sans Light"/>
                <a:sym typeface="DM Sans Light"/>
              </a:rPr>
              <a:t>Image 2</a:t>
            </a:r>
            <a:endParaRPr b="0" i="1" sz="2000" u="none" cap="none" strike="noStrike">
              <a:solidFill>
                <a:srgbClr val="999999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95" name="Google Shape;95;p16" title="Screenshot 2025-04-24 at 8.17.08 PM.png"/>
          <p:cNvPicPr preferRelativeResize="0"/>
          <p:nvPr/>
        </p:nvPicPr>
        <p:blipFill rotWithShape="1">
          <a:blip r:embed="rId4">
            <a:alphaModFix/>
          </a:blip>
          <a:srcRect b="29488" l="3827" r="1187" t="9809"/>
          <a:stretch/>
        </p:blipFill>
        <p:spPr>
          <a:xfrm>
            <a:off x="2958442" y="3069685"/>
            <a:ext cx="1929300" cy="12090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6" name="Google Shape;96;p16"/>
          <p:cNvCxnSpPr/>
          <p:nvPr/>
        </p:nvCxnSpPr>
        <p:spPr>
          <a:xfrm>
            <a:off x="3069762" y="22753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97" name="Google Shape;97;p16"/>
          <p:cNvCxnSpPr/>
          <p:nvPr/>
        </p:nvCxnSpPr>
        <p:spPr>
          <a:xfrm>
            <a:off x="495238" y="22753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98" name="Google Shape;98;p16"/>
          <p:cNvSpPr txBox="1"/>
          <p:nvPr/>
        </p:nvSpPr>
        <p:spPr>
          <a:xfrm>
            <a:off x="5620577" y="1249167"/>
            <a:ext cx="2887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AI agents: scale workflows in parallel</a:t>
            </a:r>
            <a:endParaRPr sz="800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620569" y="1393650"/>
            <a:ext cx="293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DM Sans Light"/>
                <a:ea typeface="DM Sans Light"/>
                <a:cs typeface="DM Sans Light"/>
                <a:sym typeface="DM Sans Light"/>
              </a:rPr>
              <a:t>AI Software Engineer</a:t>
            </a:r>
            <a:endParaRPr b="0" i="0" sz="2000" u="none" cap="none" strike="noStrike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100" name="Google Shape;100;p16"/>
          <p:cNvGrpSpPr/>
          <p:nvPr/>
        </p:nvGrpSpPr>
        <p:grpSpPr>
          <a:xfrm>
            <a:off x="5620577" y="807538"/>
            <a:ext cx="230400" cy="225600"/>
            <a:chOff x="5185675" y="2033625"/>
            <a:chExt cx="230400" cy="225600"/>
          </a:xfrm>
        </p:grpSpPr>
        <p:sp>
          <p:nvSpPr>
            <p:cNvPr id="101" name="Google Shape;101;p16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3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cxnSp>
        <p:nvCxnSpPr>
          <p:cNvPr id="103" name="Google Shape;103;p16"/>
          <p:cNvCxnSpPr/>
          <p:nvPr/>
        </p:nvCxnSpPr>
        <p:spPr>
          <a:xfrm>
            <a:off x="5735769" y="10561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104" name="Google Shape;104;p16"/>
          <p:cNvSpPr/>
          <p:nvPr/>
        </p:nvSpPr>
        <p:spPr>
          <a:xfrm>
            <a:off x="386827" y="3041109"/>
            <a:ext cx="1929300" cy="1206900"/>
          </a:xfrm>
          <a:prstGeom prst="roundRect">
            <a:avLst>
              <a:gd fmla="val 5289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6" title="Screenshot 2025-04-29 at 11.55.51 AM.png"/>
          <p:cNvPicPr preferRelativeResize="0"/>
          <p:nvPr/>
        </p:nvPicPr>
        <p:blipFill rotWithShape="1">
          <a:blip r:embed="rId5">
            <a:alphaModFix/>
          </a:blip>
          <a:srcRect b="22832" l="0" r="0" t="1984"/>
          <a:stretch/>
        </p:blipFill>
        <p:spPr>
          <a:xfrm>
            <a:off x="385575" y="3069685"/>
            <a:ext cx="1931100" cy="12090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6"/>
          <p:cNvSpPr txBox="1"/>
          <p:nvPr/>
        </p:nvSpPr>
        <p:spPr>
          <a:xfrm>
            <a:off x="7750983" y="412083"/>
            <a:ext cx="978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757E9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Overview</a:t>
            </a:r>
            <a:endParaRPr b="0" i="0" sz="800" u="none" cap="none" strike="noStrike">
              <a:solidFill>
                <a:srgbClr val="757E9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1805422" y="3286875"/>
            <a:ext cx="37800" cy="71100"/>
          </a:xfrm>
          <a:prstGeom prst="rect">
            <a:avLst/>
          </a:prstGeom>
          <a:solidFill>
            <a:srgbClr val="1419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 title="Screenshot 2025-04-29 at 12.05.34 PM.png"/>
          <p:cNvPicPr preferRelativeResize="0"/>
          <p:nvPr/>
        </p:nvPicPr>
        <p:blipFill rotWithShape="1">
          <a:blip r:embed="rId6">
            <a:alphaModFix/>
          </a:blip>
          <a:srcRect b="29707" l="5822" r="27559" t="342"/>
          <a:stretch/>
        </p:blipFill>
        <p:spPr>
          <a:xfrm>
            <a:off x="5583369" y="1861175"/>
            <a:ext cx="1906800" cy="14514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9" name="Google Shape;109;p16"/>
          <p:cNvCxnSpPr/>
          <p:nvPr/>
        </p:nvCxnSpPr>
        <p:spPr>
          <a:xfrm>
            <a:off x="5571869" y="3339171"/>
            <a:ext cx="0" cy="3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0" name="Google Shape;110;p16"/>
          <p:cNvSpPr/>
          <p:nvPr/>
        </p:nvSpPr>
        <p:spPr>
          <a:xfrm rot="900535">
            <a:off x="5509874" y="3667141"/>
            <a:ext cx="123443" cy="123495"/>
          </a:xfrm>
          <a:prstGeom prst="lightningBol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6" title="Screenshot 2025-05-01 at 5.14.2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1077" y="3093115"/>
            <a:ext cx="230400" cy="10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427050"/>
            <a:ext cx="9144003" cy="7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31C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 rot="-5400000">
            <a:off x="5782141" y="1614745"/>
            <a:ext cx="1487400" cy="1896300"/>
          </a:xfrm>
          <a:prstGeom prst="roundRect">
            <a:avLst>
              <a:gd fmla="val 4057" name="adj"/>
            </a:avLst>
          </a:prstGeom>
          <a:gradFill>
            <a:gsLst>
              <a:gs pos="0">
                <a:srgbClr val="2A6DCE"/>
              </a:gs>
              <a:gs pos="50000">
                <a:srgbClr val="4DD0E1"/>
              </a:gs>
              <a:gs pos="100000">
                <a:srgbClr val="1DC19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5571875" y="1832180"/>
            <a:ext cx="1918200" cy="1493100"/>
          </a:xfrm>
          <a:prstGeom prst="roundRect">
            <a:avLst>
              <a:gd fmla="val 4057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7"/>
          <p:cNvCxnSpPr/>
          <p:nvPr/>
        </p:nvCxnSpPr>
        <p:spPr>
          <a:xfrm>
            <a:off x="511163" y="3742146"/>
            <a:ext cx="822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20" name="Google Shape;120;p17"/>
          <p:cNvSpPr/>
          <p:nvPr/>
        </p:nvSpPr>
        <p:spPr>
          <a:xfrm>
            <a:off x="2946270" y="3041656"/>
            <a:ext cx="1929300" cy="1206900"/>
          </a:xfrm>
          <a:prstGeom prst="roundRect">
            <a:avLst>
              <a:gd fmla="val 5289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17"/>
          <p:cNvCxnSpPr/>
          <p:nvPr/>
        </p:nvCxnSpPr>
        <p:spPr>
          <a:xfrm>
            <a:off x="6361235" y="2572546"/>
            <a:ext cx="239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22" name="Google Shape;122;p17"/>
          <p:cNvSpPr txBox="1"/>
          <p:nvPr/>
        </p:nvSpPr>
        <p:spPr>
          <a:xfrm>
            <a:off x="432795" y="741809"/>
            <a:ext cx="36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Three Eras of AI Coding Tools</a:t>
            </a:r>
            <a:endParaRPr sz="2000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234458"/>
            <a:ext cx="1056802" cy="4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445825" y="1141450"/>
            <a:ext cx="4743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 </a:t>
            </a: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Development</a:t>
            </a:r>
            <a:r>
              <a:rPr lang="en" sz="12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⇒ </a:t>
            </a:r>
            <a:r>
              <a:rPr lang="en" sz="1200">
                <a:solidFill>
                  <a:srgbClr val="2A6DCE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Collaborative Cloud Agents</a:t>
            </a:r>
            <a:endParaRPr sz="1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384014" y="2450425"/>
            <a:ext cx="2349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ADADAD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GitHub Copilot: speed up coding</a:t>
            </a:r>
            <a:endParaRPr sz="800">
              <a:solidFill>
                <a:srgbClr val="ADADAD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384012" y="2594900"/>
            <a:ext cx="234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ADADAD"/>
                </a:solidFill>
                <a:latin typeface="DM Sans Light"/>
                <a:ea typeface="DM Sans Light"/>
                <a:cs typeface="DM Sans Light"/>
                <a:sym typeface="DM Sans Light"/>
              </a:rPr>
              <a:t>Code Completion</a:t>
            </a:r>
            <a:endParaRPr b="0" i="0" sz="2000" u="none" cap="none" strike="noStrike">
              <a:solidFill>
                <a:srgbClr val="ADADAD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127" name="Google Shape;127;p17"/>
          <p:cNvGrpSpPr/>
          <p:nvPr/>
        </p:nvGrpSpPr>
        <p:grpSpPr>
          <a:xfrm>
            <a:off x="384021" y="2026738"/>
            <a:ext cx="230400" cy="225600"/>
            <a:chOff x="5185675" y="2033625"/>
            <a:chExt cx="230400" cy="225600"/>
          </a:xfrm>
        </p:grpSpPr>
        <p:sp>
          <p:nvSpPr>
            <p:cNvPr id="128" name="Google Shape;128;p17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1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130" name="Google Shape;130;p17"/>
          <p:cNvSpPr txBox="1"/>
          <p:nvPr/>
        </p:nvSpPr>
        <p:spPr>
          <a:xfrm>
            <a:off x="2954564" y="2468375"/>
            <a:ext cx="2154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ADADAD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AI IDEs: single-</a:t>
            </a:r>
            <a:r>
              <a:rPr lang="en" sz="800">
                <a:solidFill>
                  <a:srgbClr val="ADADAD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player</a:t>
            </a:r>
            <a:r>
              <a:rPr lang="en" sz="800">
                <a:solidFill>
                  <a:srgbClr val="ADADAD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task completion</a:t>
            </a:r>
            <a:endParaRPr sz="800">
              <a:solidFill>
                <a:srgbClr val="ADADAD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2954562" y="2612850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ADADAD"/>
                </a:solidFill>
                <a:latin typeface="DM Sans Light"/>
                <a:ea typeface="DM Sans Light"/>
                <a:cs typeface="DM Sans Light"/>
                <a:sym typeface="DM Sans Light"/>
              </a:rPr>
              <a:t>IDE Automation</a:t>
            </a:r>
            <a:endParaRPr b="0" i="0" sz="2000" u="none" cap="none" strike="noStrike">
              <a:solidFill>
                <a:srgbClr val="ADADAD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132" name="Google Shape;132;p17"/>
          <p:cNvGrpSpPr/>
          <p:nvPr/>
        </p:nvGrpSpPr>
        <p:grpSpPr>
          <a:xfrm>
            <a:off x="2954570" y="2026738"/>
            <a:ext cx="230400" cy="225600"/>
            <a:chOff x="5185675" y="2033625"/>
            <a:chExt cx="230400" cy="225600"/>
          </a:xfrm>
        </p:grpSpPr>
        <p:sp>
          <p:nvSpPr>
            <p:cNvPr id="133" name="Google Shape;133;p17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2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135" name="Google Shape;135;p17"/>
          <p:cNvSpPr txBox="1"/>
          <p:nvPr/>
        </p:nvSpPr>
        <p:spPr>
          <a:xfrm>
            <a:off x="3474424" y="3576300"/>
            <a:ext cx="14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" sz="2000">
                <a:solidFill>
                  <a:srgbClr val="999999"/>
                </a:solidFill>
                <a:latin typeface="DM Sans Light"/>
                <a:ea typeface="DM Sans Light"/>
                <a:cs typeface="DM Sans Light"/>
                <a:sym typeface="DM Sans Light"/>
              </a:rPr>
              <a:t>Image 2</a:t>
            </a:r>
            <a:endParaRPr b="0" i="1" sz="2000" u="none" cap="none" strike="noStrike">
              <a:solidFill>
                <a:srgbClr val="999999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pic>
        <p:nvPicPr>
          <p:cNvPr id="136" name="Google Shape;136;p17" title="Screenshot 2025-04-24 at 8.17.08 PM.png"/>
          <p:cNvPicPr preferRelativeResize="0"/>
          <p:nvPr/>
        </p:nvPicPr>
        <p:blipFill rotWithShape="1">
          <a:blip r:embed="rId4">
            <a:alphaModFix/>
          </a:blip>
          <a:srcRect b="29488" l="3827" r="1187" t="9809"/>
          <a:stretch/>
        </p:blipFill>
        <p:spPr>
          <a:xfrm>
            <a:off x="2958442" y="3069685"/>
            <a:ext cx="1929300" cy="12090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7" name="Google Shape;137;p17"/>
          <p:cNvCxnSpPr/>
          <p:nvPr/>
        </p:nvCxnSpPr>
        <p:spPr>
          <a:xfrm>
            <a:off x="3069762" y="22753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138" name="Google Shape;138;p17"/>
          <p:cNvCxnSpPr/>
          <p:nvPr/>
        </p:nvCxnSpPr>
        <p:spPr>
          <a:xfrm>
            <a:off x="495238" y="22753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139" name="Google Shape;139;p17"/>
          <p:cNvSpPr txBox="1"/>
          <p:nvPr/>
        </p:nvSpPr>
        <p:spPr>
          <a:xfrm>
            <a:off x="5620577" y="1249167"/>
            <a:ext cx="2887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ADADAD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AI agents: scale workflows in parallel</a:t>
            </a:r>
            <a:endParaRPr sz="800">
              <a:solidFill>
                <a:srgbClr val="ADADAD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5620569" y="1393650"/>
            <a:ext cx="293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ADADAD"/>
                </a:solidFill>
                <a:latin typeface="DM Sans Light"/>
                <a:ea typeface="DM Sans Light"/>
                <a:cs typeface="DM Sans Light"/>
                <a:sym typeface="DM Sans Light"/>
              </a:rPr>
              <a:t>AI Software Engineer</a:t>
            </a:r>
            <a:endParaRPr b="0" i="0" sz="2000" u="none" cap="none" strike="noStrike">
              <a:solidFill>
                <a:srgbClr val="ADADAD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grpSp>
        <p:nvGrpSpPr>
          <p:cNvPr id="141" name="Google Shape;141;p17"/>
          <p:cNvGrpSpPr/>
          <p:nvPr/>
        </p:nvGrpSpPr>
        <p:grpSpPr>
          <a:xfrm>
            <a:off x="5620577" y="807538"/>
            <a:ext cx="230400" cy="225600"/>
            <a:chOff x="5185675" y="2033625"/>
            <a:chExt cx="230400" cy="225600"/>
          </a:xfrm>
        </p:grpSpPr>
        <p:sp>
          <p:nvSpPr>
            <p:cNvPr id="142" name="Google Shape;142;p17"/>
            <p:cNvSpPr/>
            <p:nvPr/>
          </p:nvSpPr>
          <p:spPr>
            <a:xfrm>
              <a:off x="5185675" y="2033625"/>
              <a:ext cx="230400" cy="225600"/>
            </a:xfrm>
            <a:prstGeom prst="roundRect">
              <a:avLst>
                <a:gd fmla="val 13409" name="adj"/>
              </a:avLst>
            </a:prstGeom>
            <a:solidFill>
              <a:srgbClr val="2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5268625" y="2084925"/>
              <a:ext cx="64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BAD7F5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3</a:t>
              </a:r>
              <a:endParaRPr b="0" i="0" sz="800" u="none" cap="none" strike="noStrike">
                <a:solidFill>
                  <a:srgbClr val="BAD7F5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cxnSp>
        <p:nvCxnSpPr>
          <p:cNvPr id="144" name="Google Shape;144;p17"/>
          <p:cNvCxnSpPr/>
          <p:nvPr/>
        </p:nvCxnSpPr>
        <p:spPr>
          <a:xfrm>
            <a:off x="5735769" y="1056113"/>
            <a:ext cx="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oval"/>
          </a:ln>
        </p:spPr>
      </p:cxnSp>
      <p:sp>
        <p:nvSpPr>
          <p:cNvPr id="145" name="Google Shape;145;p17"/>
          <p:cNvSpPr/>
          <p:nvPr/>
        </p:nvSpPr>
        <p:spPr>
          <a:xfrm>
            <a:off x="386827" y="3041109"/>
            <a:ext cx="1929300" cy="1206900"/>
          </a:xfrm>
          <a:prstGeom prst="roundRect">
            <a:avLst>
              <a:gd fmla="val 5289" name="adj"/>
            </a:avLst>
          </a:prstGeom>
          <a:solidFill>
            <a:srgbClr val="13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7" title="Screenshot 2025-04-29 at 11.55.51 AM.png"/>
          <p:cNvPicPr preferRelativeResize="0"/>
          <p:nvPr/>
        </p:nvPicPr>
        <p:blipFill rotWithShape="1">
          <a:blip r:embed="rId5">
            <a:alphaModFix/>
          </a:blip>
          <a:srcRect b="22832" l="0" r="0" t="1984"/>
          <a:stretch/>
        </p:blipFill>
        <p:spPr>
          <a:xfrm>
            <a:off x="385575" y="3069685"/>
            <a:ext cx="1931100" cy="12090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17"/>
          <p:cNvSpPr txBox="1"/>
          <p:nvPr/>
        </p:nvSpPr>
        <p:spPr>
          <a:xfrm>
            <a:off x="7750983" y="412083"/>
            <a:ext cx="978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757E9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Overview</a:t>
            </a:r>
            <a:endParaRPr b="0" i="0" sz="800" u="none" cap="none" strike="noStrike">
              <a:solidFill>
                <a:srgbClr val="757E9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805422" y="3286875"/>
            <a:ext cx="37800" cy="71100"/>
          </a:xfrm>
          <a:prstGeom prst="rect">
            <a:avLst/>
          </a:prstGeom>
          <a:solidFill>
            <a:srgbClr val="1419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7" title="Screenshot 2025-04-29 at 12.05.34 PM.png"/>
          <p:cNvPicPr preferRelativeResize="0"/>
          <p:nvPr/>
        </p:nvPicPr>
        <p:blipFill rotWithShape="1">
          <a:blip r:embed="rId6">
            <a:alphaModFix/>
          </a:blip>
          <a:srcRect b="29707" l="5822" r="27559" t="342"/>
          <a:stretch/>
        </p:blipFill>
        <p:spPr>
          <a:xfrm>
            <a:off x="5583369" y="1861175"/>
            <a:ext cx="1906800" cy="1451400"/>
          </a:xfrm>
          <a:prstGeom prst="roundRect">
            <a:avLst>
              <a:gd fmla="val 3850" name="adj"/>
            </a:avLst>
          </a:prstGeom>
          <a:noFill/>
          <a:ln cap="flat" cmpd="sng" w="9525">
            <a:solidFill>
              <a:srgbClr val="202D4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0" name="Google Shape;150;p17"/>
          <p:cNvCxnSpPr/>
          <p:nvPr/>
        </p:nvCxnSpPr>
        <p:spPr>
          <a:xfrm>
            <a:off x="5571869" y="3339171"/>
            <a:ext cx="0" cy="3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/>
          <p:nvPr/>
        </p:nvSpPr>
        <p:spPr>
          <a:xfrm rot="900535">
            <a:off x="5509874" y="3667141"/>
            <a:ext cx="123443" cy="123495"/>
          </a:xfrm>
          <a:prstGeom prst="lightningBol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7" title="Screenshot 2025-05-01 at 5.14.2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1077" y="3093115"/>
            <a:ext cx="230400" cy="10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679652" y="2060381"/>
            <a:ext cx="1758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~10% efficiency gain</a:t>
            </a:r>
            <a:endParaRPr sz="1200">
              <a:solidFill>
                <a:srgbClr val="FFFFFF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3270452" y="2060381"/>
            <a:ext cx="1758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~</a:t>
            </a:r>
            <a:r>
              <a:rPr lang="en" sz="1200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20%</a:t>
            </a:r>
            <a:r>
              <a:rPr lang="en" sz="1200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efficiency gain</a:t>
            </a:r>
            <a:endParaRPr sz="1200">
              <a:solidFill>
                <a:srgbClr val="FFFFFF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5939542" y="839026"/>
            <a:ext cx="1758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6-12x efficiency gain</a:t>
            </a:r>
            <a:endParaRPr sz="1200">
              <a:solidFill>
                <a:srgbClr val="FFFFFF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7016097" y="3509025"/>
            <a:ext cx="1626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Local, Synchronous</a:t>
            </a:r>
            <a:endParaRPr b="0" i="0" sz="800" u="none" cap="none" strike="noStrik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7450497" y="2335863"/>
            <a:ext cx="11922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Cloud, Asynchronous</a:t>
            </a:r>
            <a:endParaRPr b="0" i="0" sz="800" u="none" cap="none" strike="noStrik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58" name="Google Shape;158;p17" title="devin_v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02623" y="2671614"/>
            <a:ext cx="151200" cy="1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 title="Github_Copilo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7569" y="3839598"/>
            <a:ext cx="199570" cy="1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 title="GitHub-Copilot-logo-1040x650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15876" y="3863347"/>
            <a:ext cx="133692" cy="83554"/>
          </a:xfrm>
          <a:prstGeom prst="rect">
            <a:avLst/>
          </a:prstGeom>
          <a:solidFill>
            <a:srgbClr val="131A29"/>
          </a:solidFill>
          <a:ln>
            <a:noFill/>
          </a:ln>
        </p:spPr>
      </p:pic>
      <p:pic>
        <p:nvPicPr>
          <p:cNvPr id="161" name="Google Shape;161;p17" title="windsurf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88544" y="3869190"/>
            <a:ext cx="265277" cy="70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title="Cursor.png"/>
          <p:cNvPicPr preferRelativeResize="0"/>
          <p:nvPr/>
        </p:nvPicPr>
        <p:blipFill rotWithShape="1">
          <a:blip r:embed="rId12">
            <a:alphaModFix/>
          </a:blip>
          <a:srcRect b="0" l="0" r="0" t="13179"/>
          <a:stretch/>
        </p:blipFill>
        <p:spPr>
          <a:xfrm>
            <a:off x="8084939" y="3850940"/>
            <a:ext cx="265277" cy="10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0" y="4427050"/>
            <a:ext cx="9144003" cy="7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Synchronous vs. Asynchronous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sync: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single-threaded, human-in-the-loop, your attention is focused on one task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=&gt; AI agent works for 20 seconds - 1.5 minutes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Synchronous vs. Asynchronous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sync: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single-threaded, human-in-the-loop, your attention is focused on one task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=&gt; AI agent works for 20 seconds - 1.5 minutes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latin typeface="Georgia"/>
                <a:ea typeface="Georgia"/>
                <a:cs typeface="Georgia"/>
                <a:sym typeface="Georgia"/>
              </a:rPr>
              <a:t>async: 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multi-threaded, human delegates to AI, switches attention between multiple tasks</a:t>
            </a:r>
            <a:br>
              <a:rPr lang="en">
                <a:latin typeface="Georgia"/>
                <a:ea typeface="Georgia"/>
                <a:cs typeface="Georgia"/>
                <a:sym typeface="Georgia"/>
              </a:rPr>
            </a:br>
            <a:r>
              <a:rPr lang="en">
                <a:latin typeface="Georgia"/>
                <a:ea typeface="Georgia"/>
                <a:cs typeface="Georgia"/>
                <a:sym typeface="Georgia"/>
              </a:rPr>
              <a:t>=&gt; AI agent works for 10 minutes - multiple hours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20"/>
          <p:cNvGraphicFramePr/>
          <p:nvPr/>
        </p:nvGraphicFramePr>
        <p:xfrm>
          <a:off x="1714425" y="98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{C12127AF-C95A-4FD7-A8A7-D569A9AE1DF3}</a:tableStyleId>
              </a:tblPr>
              <a:tblGrid>
                <a:gridCol w="3515700"/>
                <a:gridCol w="3515700"/>
              </a:tblGrid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1" name="Google Shape;181;p20"/>
          <p:cNvSpPr txBox="1"/>
          <p:nvPr/>
        </p:nvSpPr>
        <p:spPr>
          <a:xfrm>
            <a:off x="446025" y="1687013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Local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426975" y="36145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Cloud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3196150" y="345725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6517800" y="3457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Google Shape;189;p21"/>
          <p:cNvGraphicFramePr/>
          <p:nvPr/>
        </p:nvGraphicFramePr>
        <p:xfrm>
          <a:off x="1714425" y="98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{C12127AF-C95A-4FD7-A8A7-D569A9AE1DF3}</a:tableStyleId>
              </a:tblPr>
              <a:tblGrid>
                <a:gridCol w="3515700"/>
                <a:gridCol w="3515700"/>
              </a:tblGrid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9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0" name="Google Shape;190;p21"/>
          <p:cNvSpPr txBox="1"/>
          <p:nvPr/>
        </p:nvSpPr>
        <p:spPr>
          <a:xfrm>
            <a:off x="446025" y="1687013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Local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426975" y="36145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Cloud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3196150" y="345725"/>
            <a:ext cx="101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6517800" y="345725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Async</a:t>
            </a:r>
            <a:endParaRPr sz="2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900" y="1069573"/>
            <a:ext cx="2112719" cy="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 title="LOCKUP_HORIZONTAL_2D_LIGH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675" y="1748057"/>
            <a:ext cx="1512300" cy="35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125" y="2344672"/>
            <a:ext cx="2355651" cy="29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